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2" r:id="rId2"/>
  </p:sldMasterIdLst>
  <p:notesMasterIdLst>
    <p:notesMasterId r:id="rId6"/>
  </p:notesMasterIdLst>
  <p:sldIdLst>
    <p:sldId id="260" r:id="rId3"/>
    <p:sldId id="268" r:id="rId4"/>
    <p:sldId id="269" r:id="rId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12878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8" d="100"/>
          <a:sy n="98" d="100"/>
        </p:scale>
        <p:origin x="-354" y="-330"/>
      </p:cViewPr>
      <p:guideLst>
        <p:guide orient="horz" pos="3612"/>
        <p:guide orient="horz" pos="709"/>
        <p:guide orient="horz" pos="2160"/>
        <p:guide pos="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38B9C-F33A-458E-8680-38BC62BC362C}" type="datetimeFigureOut">
              <a:rPr lang="ru-RU" smtClean="0"/>
              <a:pPr/>
              <a:t>10.06.2016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5432-C4F9-4288-8BB0-71A3E4421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180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2" tIns="45469" rIns="90942" bIns="45469"/>
          <a:lstStyle/>
          <a:p>
            <a:endParaRPr lang="en-US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00063" y="5786438"/>
            <a:ext cx="8058150" cy="9445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90000" tIns="46800" rIns="90000" bIns="3600"/>
          <a:lstStyle/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  <a:cs typeface="Arial" charset="0"/>
              </a:rPr>
              <a:t>Настоящий документ является внутренним документом ОАО «Аэрофлот – Российские авиалинии» и содержит конфиденциальную информацию, касающуюся бизнеса и текущего состояния ОАО «Аэрофлот – Российские авиалинии» и ее дочерних и зависимых компаний. Вся информация, содержащаяся в настоящем документе, является собственностью ОАО «Аэрофлот – Российские авиалинии». Передача данного документа какому–либо стороннему лицу неправомочна. Любое дублирование данного документа частично или полностью без предварительного разрешения «Аэрофлот – Российские авиалинии» строго запрещается.</a:t>
            </a:r>
          </a:p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Arial" charset="0"/>
            </a:endParaRPr>
          </a:p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  <a:cs typeface="Arial" charset="0"/>
              </a:rPr>
              <a:t>Настоящий документ был использован для сопровождения устного доклада и не содержит полного изложения данной темы.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881" y="1928802"/>
            <a:ext cx="7986319" cy="1470025"/>
          </a:xfrm>
        </p:spPr>
        <p:txBody>
          <a:bodyPr/>
          <a:lstStyle>
            <a:lvl1pPr algn="l">
              <a:defRPr sz="2800" b="1">
                <a:solidFill>
                  <a:srgbClr val="3B648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5" y="3714752"/>
            <a:ext cx="8001056" cy="175260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1B528-ED85-441A-B6CA-CA3823D8E45C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EBB83-160D-4BF8-B655-03E28A736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7787A-8367-4145-A94F-0D2EA9CDA652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73ECB-B91F-401D-B447-2A6869A6C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499696" y="5786438"/>
            <a:ext cx="8058150" cy="9445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90000" tIns="46800" rIns="90000" bIns="3600"/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Настоящий документ является внутренним документом ОАО «Аэрофлот – Российские авиалинии» и содержит конфиденциальную информацию, касающуюся бизнеса и текущего состояния ОАО «Аэрофлот – Российские авиалинии» и ее дочерних и зависимых компаний. Вся информация, содержащаяся в настоящем документе, является собственностью ОАО «Аэрофлот – Российские авиалинии». Передача данного документа какому–либо стороннему лицу неправомочна. Любое дублирование данного документа частично или полностью без предварительного разрешения «Аэрофлот – Российские авиалинии» строго запрещается.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endParaRPr lang="ru-RU" sz="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Настоящий документ был использован для сопровождения устного доклада и не содержит полного изложения данной темы.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83" y="1928802"/>
            <a:ext cx="7371987" cy="1470025"/>
          </a:xfrm>
        </p:spPr>
        <p:txBody>
          <a:bodyPr/>
          <a:lstStyle>
            <a:lvl1pPr algn="l">
              <a:defRPr sz="2800" b="1">
                <a:solidFill>
                  <a:srgbClr val="3B6487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1571" y="3714752"/>
            <a:ext cx="7385590" cy="175260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833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E07F-8E1B-4963-8684-222F90265BE8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06805-BD13-47FF-9B95-1F28B3717C2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846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4406901"/>
            <a:ext cx="71745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750" y="2906713"/>
            <a:ext cx="71745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D914-C6ED-4ECC-837E-0E0E62222EDB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0076-F328-4B55-86F8-9A573B9FDC9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46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2031" y="1600201"/>
            <a:ext cx="37279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90646" y="1600201"/>
            <a:ext cx="37279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80EF5-7EF1-42FD-BA8B-B6CBE7969DA6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55094-43B9-4963-B58D-15ECD297051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001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2031" y="1535113"/>
            <a:ext cx="372940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2031" y="2174875"/>
            <a:ext cx="37294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7716" y="1535113"/>
            <a:ext cx="37308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7716" y="2174875"/>
            <a:ext cx="37308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036D1-E2FF-4DC0-B50E-E67257AB1164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754C5-0D51-4EE8-8760-75963CFB14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6340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56" y="71422"/>
            <a:ext cx="5802964" cy="928686"/>
          </a:xfrm>
        </p:spPr>
        <p:txBody>
          <a:bodyPr/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7C22AB4-E4B6-4539-805C-BCD3868917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821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7A903-3CA3-4A52-93BA-3852A994AFF1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135E9-5318-46D8-AD04-E16ABFEEC84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9664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273050"/>
            <a:ext cx="277690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00046" y="273051"/>
            <a:ext cx="47185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1435101"/>
            <a:ext cx="277690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0E4EA-F490-4DED-8BD5-0B1D4748CC82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68290-1F6F-4D4E-825C-22C5D667FE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83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CA745-8BDE-444C-BA2D-9C2AE64E3977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A45B5-8380-4792-862B-99D17DBD4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4420" y="4800600"/>
            <a:ext cx="506436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54420" y="612775"/>
            <a:ext cx="506436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54420" y="5367338"/>
            <a:ext cx="506436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1FAE8-5A83-4A20-BDA8-BA1B94B89F02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2BF1-E3E4-4718-A68D-4D94653CA0C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9211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9CD4-48FB-4092-A196-5E8169C8277A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DD39-85FD-436A-9C00-A4477D2880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143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19446" y="274639"/>
            <a:ext cx="189913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2031" y="274639"/>
            <a:ext cx="5556738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E03FE-FB4B-4AE1-8955-3430F1463BF9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70729-97A3-4CF0-8F2D-04DE04BFE9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291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046B2-ABA2-4721-B0DF-10943BDD2BDD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ABE7F-3287-4DA0-A515-DEC30FDE1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81EA6-C19D-4168-9B8C-DB3928F49EB8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B0778-B26C-4688-8979-A75608098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C78AF-985B-4D58-BA2E-EC6CC94BC0C9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4F45-2FA2-47D5-9F39-125306D92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22"/>
            <a:ext cx="6286544" cy="928686"/>
          </a:xfrm>
        </p:spPr>
        <p:txBody>
          <a:bodyPr/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2E73ACFC-21D3-44BA-868F-65B5867F1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CD85-B5C8-4239-968B-CB0EA8E05C82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A4439-4A9D-45BB-A55B-963E004B1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7BF1-96C6-4D12-ACAF-E24BF0F84953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222D-0324-4C0C-9FE7-25ED2F1E5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053E9-DEEF-45EA-93C2-59281EEEA9D9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75CC-1974-44B1-A573-2B8FED771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F1416447-B94C-4FDD-9487-24B4E464B897}" type="datetimeFigureOut">
              <a:rPr lang="ru-RU"/>
              <a:pPr>
                <a:defRPr/>
              </a:pPr>
              <a:t>10.06.2016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29375"/>
            <a:ext cx="107156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49B459-A9B8-4D7A-AF9F-0CEF1382B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0976F25-3207-4AD1-8F7C-C38D1F6D3C82}" type="datetime1">
              <a:rPr lang="ru-RU">
                <a:solidFill>
                  <a:srgbClr val="000000"/>
                </a:solidFill>
              </a:rPr>
              <a:pPr>
                <a:defRPr/>
              </a:pPr>
              <a:t>10.06.2016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29375"/>
            <a:ext cx="107119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8F550DED-1F3F-4577-A50F-9F895080B7B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97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 txBox="1">
            <a:spLocks/>
          </p:cNvSpPr>
          <p:nvPr/>
        </p:nvSpPr>
        <p:spPr bwMode="auto">
          <a:xfrm>
            <a:off x="471488" y="1928813"/>
            <a:ext cx="83867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smtClean="0">
                <a:solidFill>
                  <a:srgbClr val="012878"/>
                </a:solidFill>
                <a:cs typeface="Arial" charset="0"/>
              </a:rPr>
              <a:t>Полёты Аэрофлота</a:t>
            </a:r>
          </a:p>
          <a:p>
            <a:r>
              <a:rPr lang="ru-RU" sz="2800" b="1" smtClean="0">
                <a:solidFill>
                  <a:srgbClr val="012878"/>
                </a:solidFill>
                <a:cs typeface="Arial" charset="0"/>
              </a:rPr>
              <a:t>по маршруту «Казань–Франкфурт-на-Майне»</a:t>
            </a:r>
            <a:endParaRPr lang="ru-RU" sz="2800" b="1" dirty="0">
              <a:solidFill>
                <a:srgbClr val="012878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02" y="0"/>
            <a:ext cx="8229600" cy="105273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ru-RU" sz="2400" b="1"/>
              <a:t>Планируемое расписание на линии</a:t>
            </a:r>
            <a:br>
              <a:rPr lang="ru-RU" sz="2400" b="1"/>
            </a:br>
            <a:r>
              <a:rPr lang="ru-RU" sz="2400" b="1" smtClean="0"/>
              <a:t>«Казань–Франкфурт-на-Майне» с 17.06.16</a:t>
            </a:r>
            <a:endParaRPr lang="ru-RU" sz="2400" b="1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9235023"/>
              </p:ext>
            </p:extLst>
          </p:nvPr>
        </p:nvGraphicFramePr>
        <p:xfrm>
          <a:off x="467546" y="1412776"/>
          <a:ext cx="8208908" cy="181402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67466"/>
                <a:gridCol w="1186845"/>
                <a:gridCol w="1215505"/>
                <a:gridCol w="1215505"/>
                <a:gridCol w="1215505"/>
                <a:gridCol w="1215505"/>
                <a:gridCol w="1192577"/>
              </a:tblGrid>
              <a:tr h="9361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Номер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рейса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Дни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выполнения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Пункт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отправления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Время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отправления (местное)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Пункт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прибытия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Время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прибытия (местное)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Полётное время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438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SU  2704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1...5..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Казань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smtClean="0">
                          <a:effectLst/>
                        </a:rPr>
                        <a:t>9:45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Франкфурт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13:05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4:</a:t>
                      </a:r>
                      <a:r>
                        <a:rPr lang="en-US" sz="1400" u="none" strike="noStrike" smtClean="0">
                          <a:effectLst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  <a:tr h="438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SU  2705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1...5..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Франкфурт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14:20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Казань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19:</a:t>
                      </a:r>
                      <a:r>
                        <a:rPr lang="en-US" sz="1400" u="none" strike="noStrike" smtClean="0">
                          <a:effectLst/>
                        </a:rPr>
                        <a:t>2</a:t>
                      </a:r>
                      <a:r>
                        <a:rPr lang="ru-RU" sz="1400" u="none" strike="noStrike" smtClean="0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smtClean="0">
                          <a:effectLst/>
                        </a:rPr>
                        <a:t>4</a:t>
                      </a:r>
                      <a:r>
                        <a:rPr lang="ru-RU" sz="1400" u="none" strike="noStrike" smtClean="0">
                          <a:effectLst/>
                        </a:rPr>
                        <a:t>:</a:t>
                      </a:r>
                      <a:r>
                        <a:rPr lang="en-US" sz="1400" u="none" strike="noStrike" smtClean="0">
                          <a:effectLst/>
                        </a:rPr>
                        <a:t>0</a:t>
                      </a:r>
                      <a:r>
                        <a:rPr lang="ru-RU" sz="1400" u="none" strike="noStrike" smtClean="0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3429000"/>
            <a:ext cx="33843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mtClean="0"/>
              <a:t>Аэропорт пункта отправления: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mtClean="0"/>
              <a:t>Аэропорт Казань</a:t>
            </a:r>
            <a:r>
              <a:rPr lang="en-US" sz="1600" smtClean="0"/>
              <a:t>, </a:t>
            </a:r>
            <a:r>
              <a:rPr lang="ru-RU" sz="1600" smtClean="0"/>
              <a:t>терминал 1</a:t>
            </a:r>
            <a:endParaRPr lang="ru-RU" sz="1400"/>
          </a:p>
        </p:txBody>
      </p:sp>
      <p:sp>
        <p:nvSpPr>
          <p:cNvPr id="3" name="TextBox 2"/>
          <p:cNvSpPr txBox="1"/>
          <p:nvPr/>
        </p:nvSpPr>
        <p:spPr>
          <a:xfrm>
            <a:off x="509278" y="4513183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mtClean="0"/>
              <a:t>Дни выполнения оптимальны для делового пассажира.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mtClean="0"/>
              <a:t>Удобный график прибытия/отправления во Франкфурте, соответствующий времени заселения/выписки отелей.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mtClean="0"/>
              <a:t>Оптимальные времена в Казани, удобные для местных жителей.</a:t>
            </a: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464496" y="3429000"/>
            <a:ext cx="4283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mtClean="0"/>
              <a:t>Аэропорт в разворотном пункте: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/>
              <a:t>Flughafen Frankfurt am Main</a:t>
            </a:r>
            <a:r>
              <a:rPr lang="ru-RU" sz="1600" smtClean="0"/>
              <a:t>, терминал 2</a:t>
            </a:r>
          </a:p>
          <a:p>
            <a:endParaRPr lang="ru-RU" sz="140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001000" y="6429375"/>
            <a:ext cx="1071197" cy="357188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A8C1D7D-798A-4FA3-B628-D3F2A4331601}" type="slidenum">
              <a:rPr lang="ru-RU" altLang="ru-RU" smtClean="0">
                <a:solidFill>
                  <a:srgbClr val="000000"/>
                </a:solidFill>
              </a:rPr>
              <a:pPr algn="r"/>
              <a:t>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52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A8C1D7D-798A-4FA3-B628-D3F2A4331601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250581" y="1268413"/>
            <a:ext cx="67001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 dirty="0" smtClean="0">
                <a:solidFill>
                  <a:srgbClr val="000000"/>
                </a:solidFill>
              </a:rPr>
              <a:t>Действующие тарифы и дополнительные возможности:</a:t>
            </a:r>
            <a:endParaRPr lang="ru-RU" altLang="ru-RU" b="1" dirty="0">
              <a:solidFill>
                <a:srgbClr val="000000"/>
              </a:solidFill>
            </a:endParaRPr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175847" y="1700811"/>
            <a:ext cx="8860649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Минимальный тариф  экономического класса с ограничением обратного вылета не ранее 5 дней </a:t>
            </a:r>
            <a:r>
              <a:rPr lang="ru-RU" altLang="ru-RU" sz="1600" smtClean="0">
                <a:solidFill>
                  <a:srgbClr val="000000"/>
                </a:solidFill>
              </a:rPr>
              <a:t>равен 342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</a:t>
            </a:r>
            <a:r>
              <a:rPr lang="ru-RU" altLang="ru-RU" sz="1600" dirty="0" smtClean="0">
                <a:solidFill>
                  <a:srgbClr val="000000"/>
                </a:solidFill>
              </a:rPr>
              <a:t>с таксами и </a:t>
            </a:r>
            <a:r>
              <a:rPr lang="ru-RU" altLang="ru-RU" sz="1600" smtClean="0">
                <a:solidFill>
                  <a:srgbClr val="000000"/>
                </a:solidFill>
              </a:rPr>
              <a:t>сборами </a:t>
            </a:r>
            <a:br>
              <a:rPr lang="ru-RU" altLang="ru-RU" sz="1600" smtClean="0">
                <a:solidFill>
                  <a:srgbClr val="000000"/>
                </a:solidFill>
              </a:rPr>
            </a:br>
            <a:r>
              <a:rPr lang="ru-RU" altLang="ru-RU" sz="1600" smtClean="0">
                <a:solidFill>
                  <a:srgbClr val="000000"/>
                </a:solidFill>
              </a:rPr>
              <a:t>(</a:t>
            </a:r>
            <a:r>
              <a:rPr lang="ru-RU" altLang="ru-RU" sz="1600" dirty="0" smtClean="0">
                <a:solidFill>
                  <a:srgbClr val="000000"/>
                </a:solidFill>
              </a:rPr>
              <a:t>по курсу на 17 мая 2016г это </a:t>
            </a:r>
            <a:r>
              <a:rPr lang="ru-RU" altLang="ru-RU" sz="1600" smtClean="0">
                <a:solidFill>
                  <a:srgbClr val="000000"/>
                </a:solidFill>
              </a:rPr>
              <a:t>составляет 25 650 руб.)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Диапазон тарифов бизнес класса с учетом такс и сборов </a:t>
            </a:r>
            <a:r>
              <a:rPr lang="ru-RU" altLang="ru-RU" sz="1600" smtClean="0">
                <a:solidFill>
                  <a:srgbClr val="000000"/>
                </a:solidFill>
              </a:rPr>
              <a:t>от 1 119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до 3 219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              (</a:t>
            </a:r>
            <a:r>
              <a:rPr lang="ru-RU" altLang="ru-RU" sz="1600" dirty="0" smtClean="0">
                <a:solidFill>
                  <a:srgbClr val="000000"/>
                </a:solidFill>
              </a:rPr>
              <a:t>по курсу на 17 мая 2016г это составляет </a:t>
            </a:r>
            <a:r>
              <a:rPr lang="ru-RU" altLang="ru-RU" sz="1600" smtClean="0">
                <a:solidFill>
                  <a:srgbClr val="000000"/>
                </a:solidFill>
              </a:rPr>
              <a:t>от 85 000 </a:t>
            </a:r>
            <a:r>
              <a:rPr lang="ru-RU" altLang="ru-RU" sz="1600" dirty="0" err="1" smtClean="0">
                <a:solidFill>
                  <a:srgbClr val="000000"/>
                </a:solidFill>
              </a:rPr>
              <a:t>руб</a:t>
            </a:r>
            <a:r>
              <a:rPr lang="ru-RU" altLang="ru-RU" sz="1600" dirty="0" smtClean="0">
                <a:solidFill>
                  <a:srgbClr val="000000"/>
                </a:solidFill>
              </a:rPr>
              <a:t> </a:t>
            </a:r>
            <a:r>
              <a:rPr lang="ru-RU" altLang="ru-RU" sz="1600" smtClean="0">
                <a:solidFill>
                  <a:srgbClr val="000000"/>
                </a:solidFill>
              </a:rPr>
              <a:t>до 245 000 </a:t>
            </a:r>
            <a:r>
              <a:rPr lang="ru-RU" altLang="ru-RU" sz="1600" dirty="0" smtClean="0">
                <a:solidFill>
                  <a:srgbClr val="000000"/>
                </a:solidFill>
              </a:rPr>
              <a:t>руб.)  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Существует возможность комбинации с транзитными тарифами Казань – Франкфурт через Москву. 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 indent="0"/>
            <a:endParaRPr lang="en-US" altLang="ru-RU" sz="1600" dirty="0">
              <a:solidFill>
                <a:srgbClr val="000000"/>
              </a:solidFill>
            </a:endParaRPr>
          </a:p>
        </p:txBody>
      </p:sp>
      <p:pic>
        <p:nvPicPr>
          <p:cNvPr id="16391" name="Picture 10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0757" y="4581128"/>
            <a:ext cx="1728192" cy="111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051" descr="Reisen mit Bahn.de"/>
          <p:cNvSpPr>
            <a:spLocks noChangeAspect="1" noChangeArrowheads="1"/>
          </p:cNvSpPr>
          <p:nvPr/>
        </p:nvSpPr>
        <p:spPr bwMode="auto">
          <a:xfrm>
            <a:off x="143608" y="-144463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pic>
        <p:nvPicPr>
          <p:cNvPr id="55300" name="Picture 20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6632" y="3501008"/>
            <a:ext cx="1129972" cy="85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75847" y="3717032"/>
            <a:ext cx="74204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Дополнительная возможность оформления совместных </a:t>
            </a:r>
            <a:r>
              <a:rPr lang="ru-RU" altLang="ru-RU" sz="1600" smtClean="0">
                <a:solidFill>
                  <a:srgbClr val="000000"/>
                </a:solidFill>
              </a:rPr>
              <a:t>перевозок с </a:t>
            </a:r>
            <a:r>
              <a:rPr lang="ru-RU" altLang="ru-RU" sz="1600" dirty="0" smtClean="0">
                <a:solidFill>
                  <a:srgbClr val="000000"/>
                </a:solidFill>
              </a:rPr>
              <a:t>Железными Дорогами Германии до многих внутренних городов Германии.    </a:t>
            </a:r>
          </a:p>
          <a:p>
            <a:pPr indent="0"/>
            <a:r>
              <a:rPr lang="ru-RU" altLang="ru-RU" sz="1600" dirty="0" smtClean="0">
                <a:solidFill>
                  <a:srgbClr val="000000"/>
                </a:solidFill>
              </a:rPr>
              <a:t>(доплата в экономическом классе </a:t>
            </a:r>
            <a:r>
              <a:rPr lang="ru-RU" altLang="ru-RU" sz="1600" smtClean="0">
                <a:solidFill>
                  <a:srgbClr val="000000"/>
                </a:solidFill>
              </a:rPr>
              <a:t>составляет 40</a:t>
            </a:r>
            <a:r>
              <a:rPr lang="ru-RU" sz="1600" smtClean="0"/>
              <a:t>€</a:t>
            </a:r>
            <a:r>
              <a:rPr lang="en-US" sz="1600" smtClean="0"/>
              <a:t>;</a:t>
            </a:r>
            <a:r>
              <a:rPr lang="ru-RU" altLang="ru-RU" sz="1600" smtClean="0">
                <a:solidFill>
                  <a:srgbClr val="000000"/>
                </a:solidFill>
              </a:rPr>
              <a:t> </a:t>
            </a:r>
            <a:r>
              <a:rPr lang="ru-RU" altLang="ru-RU" sz="1600" dirty="0" smtClean="0">
                <a:solidFill>
                  <a:srgbClr val="000000"/>
                </a:solidFill>
              </a:rPr>
              <a:t>в бизнесе без доплаты).</a:t>
            </a:r>
            <a:endParaRPr lang="en-US" altLang="ru-RU" sz="1600" dirty="0">
              <a:solidFill>
                <a:srgbClr val="000000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85052" y="4581128"/>
            <a:ext cx="69792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Для часто летающих пассажиров разработан Деловой проездной с 2 и 4 перелетами в одном билете.  Стоимость для 4 перелетов в экономическом классе составляет 1 212</a:t>
            </a:r>
            <a:r>
              <a:rPr lang="ru-RU" sz="1600" dirty="0" smtClean="0"/>
              <a:t>€ (по курсу на 17 мая 2016        </a:t>
            </a:r>
            <a:r>
              <a:rPr lang="en-US" sz="1600" dirty="0" smtClean="0"/>
              <a:t>- </a:t>
            </a:r>
            <a:r>
              <a:rPr lang="ru-RU" sz="1600" dirty="0" smtClean="0"/>
              <a:t>90 900руб.)</a:t>
            </a:r>
            <a:r>
              <a:rPr lang="ru-RU" altLang="ru-RU" sz="1600" dirty="0" smtClean="0">
                <a:solidFill>
                  <a:srgbClr val="000000"/>
                </a:solidFill>
              </a:rPr>
              <a:t>, в бизнес классе – 4 268</a:t>
            </a:r>
            <a:r>
              <a:rPr lang="ru-RU" sz="1600" dirty="0" smtClean="0"/>
              <a:t>€</a:t>
            </a:r>
            <a:r>
              <a:rPr lang="ru-RU" altLang="ru-RU" sz="1600" dirty="0" smtClean="0">
                <a:solidFill>
                  <a:srgbClr val="000000"/>
                </a:solidFill>
              </a:rPr>
              <a:t> </a:t>
            </a:r>
            <a:r>
              <a:rPr lang="ru-RU" sz="1600" dirty="0"/>
              <a:t>(по курсу на 17 мая </a:t>
            </a:r>
            <a:r>
              <a:rPr lang="ru-RU" sz="1600" dirty="0" smtClean="0"/>
              <a:t>2016 </a:t>
            </a:r>
            <a:r>
              <a:rPr lang="en-US" sz="1600" dirty="0" smtClean="0"/>
              <a:t>            - </a:t>
            </a:r>
            <a:r>
              <a:rPr lang="ru-RU" sz="1600" dirty="0" smtClean="0"/>
              <a:t>320 100руб.) </a:t>
            </a:r>
            <a:r>
              <a:rPr lang="ru-RU" altLang="ru-RU" sz="1600" dirty="0" smtClean="0">
                <a:solidFill>
                  <a:srgbClr val="000000"/>
                </a:solidFill>
              </a:rPr>
              <a:t>с высоким приоритетом подтверждения мест и бесплатной возможностью изменения дат вылета.*</a:t>
            </a:r>
            <a:endParaRPr lang="en-US" altLang="ru-RU" sz="1600" dirty="0">
              <a:solidFill>
                <a:srgbClr val="000000"/>
              </a:solidFill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-4202" y="0"/>
            <a:ext cx="8229600" cy="105273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>
                <a:latin typeface="+mj-lt"/>
              </a:rPr>
              <a:t>Тарифная политика на линии </a:t>
            </a:r>
            <a:br>
              <a:rPr lang="ru-RU">
                <a:latin typeface="+mj-lt"/>
              </a:rPr>
            </a:br>
            <a:r>
              <a:rPr lang="ru-RU">
                <a:latin typeface="+mj-lt"/>
              </a:rPr>
              <a:t>«Казань–Франкфурт-на-Майне»</a:t>
            </a:r>
          </a:p>
        </p:txBody>
      </p:sp>
    </p:spTree>
    <p:extLst>
      <p:ext uri="{BB962C8B-B14F-4D97-AF65-F5344CB8AC3E}">
        <p14:creationId xmlns:p14="http://schemas.microsoft.com/office/powerpoint/2010/main" xmlns="" val="9714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эрофлот">
  <a:themeElements>
    <a:clrScheme name="Аэрофлот">
      <a:dk1>
        <a:srgbClr val="000000"/>
      </a:dk1>
      <a:lt1>
        <a:srgbClr val="012878"/>
      </a:lt1>
      <a:dk2>
        <a:srgbClr val="FFFFFF"/>
      </a:dk2>
      <a:lt2>
        <a:srgbClr val="FF0000"/>
      </a:lt2>
      <a:accent1>
        <a:srgbClr val="162C42"/>
      </a:accent1>
      <a:accent2>
        <a:srgbClr val="B6C4CC"/>
      </a:accent2>
      <a:accent3>
        <a:srgbClr val="3B6487"/>
      </a:accent3>
      <a:accent4>
        <a:srgbClr val="E8EBF0"/>
      </a:accent4>
      <a:accent5>
        <a:srgbClr val="DAEDEF"/>
      </a:accent5>
      <a:accent6>
        <a:srgbClr val="0070C0"/>
      </a:accent6>
      <a:hlink>
        <a:srgbClr val="00B050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Аэрофлот</Template>
  <TotalTime>14961</TotalTime>
  <Words>234</Words>
  <Application>Microsoft Office PowerPoint</Application>
  <PresentationFormat>Экран (4:3)</PresentationFormat>
  <Paragraphs>47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Аэрофлот</vt:lpstr>
      <vt:lpstr>Оформление по умолчанию</vt:lpstr>
      <vt:lpstr>Слайд 1</vt:lpstr>
      <vt:lpstr>Планируемое расписание на линии «Казань–Франкфурт-на-Майне» с 17.06.16</vt:lpstr>
      <vt:lpstr>Тарифная политика на линии  «Казань–Франкфурт-на-Майне»</vt:lpstr>
    </vt:vector>
  </TitlesOfParts>
  <Company>Aeroflot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igalkin</dc:creator>
  <cp:lastModifiedBy>Дехтяренко</cp:lastModifiedBy>
  <cp:revision>259</cp:revision>
  <cp:lastPrinted>2016-05-17T12:30:33Z</cp:lastPrinted>
  <dcterms:created xsi:type="dcterms:W3CDTF">2009-07-30T13:17:56Z</dcterms:created>
  <dcterms:modified xsi:type="dcterms:W3CDTF">2016-06-10T07:49:03Z</dcterms:modified>
</cp:coreProperties>
</file>